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1" r:id="rId2"/>
    <p:sldId id="257" r:id="rId3"/>
    <p:sldId id="258" r:id="rId4"/>
    <p:sldId id="275" r:id="rId5"/>
    <p:sldId id="280" r:id="rId6"/>
    <p:sldId id="271" r:id="rId7"/>
    <p:sldId id="274" r:id="rId8"/>
    <p:sldId id="279" r:id="rId9"/>
    <p:sldId id="276" r:id="rId10"/>
    <p:sldId id="277" r:id="rId11"/>
    <p:sldId id="292" r:id="rId12"/>
    <p:sldId id="269" r:id="rId13"/>
    <p:sldId id="286" r:id="rId14"/>
    <p:sldId id="284" r:id="rId15"/>
    <p:sldId id="268" r:id="rId16"/>
    <p:sldId id="270" r:id="rId17"/>
    <p:sldId id="281" r:id="rId18"/>
    <p:sldId id="282" r:id="rId19"/>
    <p:sldId id="283" r:id="rId20"/>
    <p:sldId id="267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77" autoAdjust="0"/>
    <p:restoredTop sz="94660"/>
  </p:normalViewPr>
  <p:slideViewPr>
    <p:cSldViewPr>
      <p:cViewPr>
        <p:scale>
          <a:sx n="118" d="100"/>
          <a:sy n="118" d="100"/>
        </p:scale>
        <p:origin x="-146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secky\Desktop\grafy%20g&#225;b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y%20k%20ppt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secky\Desktop\grafy%20g&#225;ba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secky\Desktop\grafy%20g&#225;b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secky\Desktop\grafy%20g&#225;b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8.8828726752419752E-3"/>
          <c:y val="0.15943698556790512"/>
          <c:w val="0.50394026163689065"/>
          <c:h val="0.4107539054844761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1"/>
            <c:showPercent val="1"/>
          </c:dLbls>
          <c:cat>
            <c:strRef>
              <c:f>List1!$A$1:$A$3</c:f>
              <c:strCache>
                <c:ptCount val="3"/>
                <c:pt idx="0">
                  <c:v>Počet oslovených klientů 143</c:v>
                </c:pt>
                <c:pt idx="1">
                  <c:v>Počet aktivně zapojených klientů do projektu 76</c:v>
                </c:pt>
                <c:pt idx="2">
                  <c:v>Počet klientů, kteří v průběhu spolupráci ukončili 15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143</c:v>
                </c:pt>
                <c:pt idx="1">
                  <c:v>76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v>3</c:v>
          </c:tx>
          <c:dLbls>
            <c:showLegendKey val="1"/>
            <c:showPercent val="1"/>
          </c:dLbls>
          <c:cat>
            <c:strRef>
              <c:f>List1!$A$1:$A$3</c:f>
              <c:strCache>
                <c:ptCount val="3"/>
                <c:pt idx="0">
                  <c:v>Počet oslovených klientů 143</c:v>
                </c:pt>
                <c:pt idx="1">
                  <c:v>Počet aktivně zapojených klientů do projektu 76</c:v>
                </c:pt>
                <c:pt idx="2">
                  <c:v>Počet klientů, kteří v průběhu spolupráci ukončili 15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showLegendKey val="1"/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426533505415938"/>
          <c:y val="9.2604994890674475E-2"/>
          <c:w val="0.45433361598462696"/>
          <c:h val="0.81017477567961049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cs-CZ"/>
        </a:p>
      </c:txPr>
    </c:legend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600" dirty="0"/>
              <a:t>Počet absolventů motivačních </a:t>
            </a:r>
            <a:r>
              <a:rPr lang="cs-CZ" sz="1600" dirty="0" smtClean="0"/>
              <a:t>kurzů / počet </a:t>
            </a:r>
            <a:r>
              <a:rPr lang="cs-CZ" sz="1600" dirty="0"/>
              <a:t>klientů, kteří kurz nedokončili</a:t>
            </a:r>
          </a:p>
        </c:rich>
      </c:tx>
      <c:layout>
        <c:manualLayout>
          <c:xMode val="edge"/>
          <c:yMode val="edge"/>
          <c:x val="0.12600986266054368"/>
          <c:y val="3.630363036303632E-2"/>
        </c:manualLayout>
      </c:layout>
      <c:spPr>
        <a:noFill/>
        <a:ln w="25400">
          <a:noFill/>
        </a:ln>
      </c:spPr>
    </c:title>
    <c:view3D>
      <c:perspective val="0"/>
    </c:view3D>
    <c:plotArea>
      <c:layout>
        <c:manualLayout>
          <c:layoutTarget val="inner"/>
          <c:xMode val="edge"/>
          <c:yMode val="edge"/>
          <c:x val="3.5181462713588477E-2"/>
          <c:y val="0.25402370523454554"/>
          <c:w val="0.48303753773533559"/>
          <c:h val="0.39274053972172712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Percent val="1"/>
            <c:showLeaderLines val="1"/>
          </c:dLbls>
          <c:cat>
            <c:strRef>
              <c:f>List2!$A$1:$A$2</c:f>
              <c:strCache>
                <c:ptCount val="2"/>
                <c:pt idx="0">
                  <c:v>Počet účastníků MK 76</c:v>
                </c:pt>
                <c:pt idx="1">
                  <c:v>Počet klientů, kteří kurz nedokončili 15</c:v>
                </c:pt>
              </c:strCache>
            </c:strRef>
          </c:cat>
          <c:val>
            <c:numRef>
              <c:f>List2!$B$1:$B$2</c:f>
              <c:numCache>
                <c:formatCode>General</c:formatCode>
                <c:ptCount val="2"/>
                <c:pt idx="0">
                  <c:v>76</c:v>
                </c:pt>
                <c:pt idx="1">
                  <c:v>15</c:v>
                </c:pt>
              </c:numCache>
            </c:numRef>
          </c:val>
        </c:ser>
        <c:dLbls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6019972383104555"/>
          <c:y val="0.22304915295457822"/>
          <c:w val="0.35221950702507276"/>
          <c:h val="0.60612788202866319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cs-CZ"/>
        </a:p>
      </c:txPr>
    </c:legend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/>
              <a:t>Důvody</a:t>
            </a:r>
            <a:r>
              <a:rPr lang="cs-CZ" baseline="0"/>
              <a:t> ukončení docházky na MK</a:t>
            </a:r>
            <a:endParaRPr lang="cs-CZ"/>
          </a:p>
        </c:rich>
      </c:tx>
      <c:layout>
        <c:manualLayout>
          <c:xMode val="edge"/>
          <c:yMode val="edge"/>
          <c:x val="0.1878987057666934"/>
          <c:y val="5.979091565713987E-2"/>
        </c:manualLayout>
      </c:layout>
      <c:spPr>
        <a:noFill/>
        <a:ln w="25400">
          <a:noFill/>
        </a:ln>
      </c:spPr>
    </c:title>
    <c:view3D>
      <c:perspective val="0"/>
    </c:view3D>
    <c:plotArea>
      <c:layout>
        <c:manualLayout>
          <c:layoutTarget val="inner"/>
          <c:xMode val="edge"/>
          <c:yMode val="edge"/>
          <c:x val="1.8855506175300251E-2"/>
          <c:y val="0.25967503190505098"/>
          <c:w val="0.48303753773533559"/>
          <c:h val="0.39274053972172712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Percent val="1"/>
            <c:showLeaderLines val="1"/>
          </c:dLbls>
          <c:cat>
            <c:strRef>
              <c:f>List2!$A$1:$A$5</c:f>
              <c:strCache>
                <c:ptCount val="5"/>
                <c:pt idx="0">
                  <c:v>nemoc 3</c:v>
                </c:pt>
                <c:pt idx="1">
                  <c:v>práce 3</c:v>
                </c:pt>
                <c:pt idx="2">
                  <c:v>nekázeň 1</c:v>
                </c:pt>
                <c:pt idx="3">
                  <c:v>těhotenství 2</c:v>
                </c:pt>
                <c:pt idx="4">
                  <c:v>bez udání důvodu-nereagují 6</c:v>
                </c:pt>
              </c:strCache>
            </c:strRef>
          </c:cat>
          <c:val>
            <c:numRef>
              <c:f>List2!$B$1:$B$5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420070945619763"/>
          <c:y val="0.25832424306740415"/>
          <c:w val="0.39287512470504221"/>
          <c:h val="0.7409836353275979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cs-CZ"/>
        </a:p>
      </c:txPr>
    </c:legend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2400"/>
              <a:t>Věkové</a:t>
            </a:r>
            <a:r>
              <a:rPr lang="cs-CZ" sz="2400" baseline="0"/>
              <a:t> rozmezí</a:t>
            </a:r>
            <a:r>
              <a:rPr lang="cs-CZ" sz="2400"/>
              <a:t> klientů</a:t>
            </a:r>
            <a:r>
              <a:rPr lang="cs-CZ" sz="2400" baseline="0"/>
              <a:t> PPC</a:t>
            </a:r>
            <a:endParaRPr lang="cs-CZ" sz="2400"/>
          </a:p>
        </c:rich>
      </c:tx>
      <c:layout>
        <c:manualLayout>
          <c:xMode val="edge"/>
          <c:yMode val="edge"/>
          <c:x val="0.33404904248080108"/>
          <c:y val="0.11551157521870489"/>
        </c:manualLayout>
      </c:layout>
      <c:spPr>
        <a:noFill/>
        <a:ln w="25400">
          <a:noFill/>
        </a:ln>
      </c:spPr>
    </c:title>
    <c:view3D>
      <c:perspective val="0"/>
    </c:view3D>
    <c:plotArea>
      <c:layout>
        <c:manualLayout>
          <c:layoutTarget val="inner"/>
          <c:xMode val="edge"/>
          <c:yMode val="edge"/>
          <c:x val="0.1276253026123462"/>
          <c:y val="0.40594190240144906"/>
          <c:w val="0.48303753773533559"/>
          <c:h val="0.39274053972172712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Percent val="1"/>
            <c:showLeaderLines val="1"/>
          </c:dLbls>
          <c:cat>
            <c:strRef>
              <c:f>List2!$A$1:$A$3</c:f>
              <c:strCache>
                <c:ptCount val="3"/>
                <c:pt idx="0">
                  <c:v>Věk do 25 let</c:v>
                </c:pt>
                <c:pt idx="1">
                  <c:v>Věk od 26 do 50 let</c:v>
                </c:pt>
                <c:pt idx="2">
                  <c:v>Věk nad 50 let</c:v>
                </c:pt>
              </c:strCache>
            </c:strRef>
          </c:cat>
          <c:val>
            <c:numRef>
              <c:f>List2!$B$1:$B$3</c:f>
              <c:numCache>
                <c:formatCode>General</c:formatCode>
                <c:ptCount val="3"/>
                <c:pt idx="0">
                  <c:v>15</c:v>
                </c:pt>
                <c:pt idx="1">
                  <c:v>50</c:v>
                </c:pt>
                <c:pt idx="2">
                  <c:v>11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438563235151165"/>
          <c:y val="0.21608959516573242"/>
          <c:w val="0.3455912802566346"/>
          <c:h val="0.7399234683968988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60" b="0" i="0" u="none" strike="noStrike" baseline="0">
              <a:solidFill>
                <a:srgbClr val="000000"/>
              </a:solidFill>
              <a:latin typeface="Arial Black" pitchFamily="34" charset="0"/>
              <a:ea typeface="Arial"/>
              <a:cs typeface="Arial"/>
            </a:defRPr>
          </a:pPr>
          <a:endParaRPr lang="cs-CZ"/>
        </a:p>
      </c:txPr>
    </c:legend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400" dirty="0"/>
              <a:t>Aktivně</a:t>
            </a:r>
            <a:r>
              <a:rPr lang="cs-CZ" sz="1400" baseline="0" dirty="0"/>
              <a:t> zapojení klienti / </a:t>
            </a:r>
            <a:r>
              <a:rPr lang="cs-CZ" sz="1400" baseline="0" dirty="0" smtClean="0"/>
              <a:t>vzdělání  </a:t>
            </a:r>
            <a:r>
              <a:rPr lang="cs-CZ" sz="1400" baseline="0" dirty="0"/>
              <a:t>/ </a:t>
            </a:r>
            <a:r>
              <a:rPr lang="cs-CZ" sz="1400" baseline="0" dirty="0" smtClean="0"/>
              <a:t>doba nezaměstnanosti</a:t>
            </a:r>
            <a:endParaRPr lang="cs-CZ" sz="1400" dirty="0"/>
          </a:p>
        </c:rich>
      </c:tx>
      <c:layout>
        <c:manualLayout>
          <c:xMode val="edge"/>
          <c:yMode val="edge"/>
          <c:x val="0.23424896227178651"/>
          <c:y val="3.6303630363036306E-2"/>
        </c:manualLayout>
      </c:layout>
      <c:spPr>
        <a:noFill/>
        <a:ln w="25400">
          <a:noFill/>
        </a:ln>
      </c:spPr>
    </c:title>
    <c:view3D>
      <c:hPercent val="53"/>
      <c:depthPercent val="100"/>
      <c:rAngAx val="1"/>
    </c:view3D>
    <c:floor>
      <c:spPr>
        <a:noFill/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25400">
          <a:noFill/>
        </a:ln>
      </c:spPr>
    </c:sideWall>
    <c:backWall>
      <c:spPr>
        <a:solidFill>
          <a:srgbClr val="FFFFFF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6542855587748297E-2"/>
          <c:y val="0.18151873684617681"/>
          <c:w val="0.68174528737228046"/>
          <c:h val="0.68647085934554064"/>
        </c:manualLayout>
      </c:layout>
      <c:bar3DChart>
        <c:barDir val="col"/>
        <c:grouping val="clustered"/>
        <c:ser>
          <c:idx val="0"/>
          <c:order val="0"/>
          <c:tx>
            <c:strRef>
              <c:f>List3!$A$1</c:f>
              <c:strCache>
                <c:ptCount val="1"/>
                <c:pt idx="0">
                  <c:v>Počet klientů, kteří nastoupili na MK</c:v>
                </c:pt>
              </c:strCache>
            </c:strRef>
          </c:tx>
          <c:spPr>
            <a:solidFill>
              <a:srgbClr val="FFCC99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646787207154664E-2"/>
                  <c:y val="-4.5508983338408728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Val val="1"/>
          </c:dLbls>
          <c:val>
            <c:numRef>
              <c:f>List3!$B$1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</c:ser>
        <c:ser>
          <c:idx val="1"/>
          <c:order val="1"/>
          <c:tx>
            <c:strRef>
              <c:f>List3!$A$2</c:f>
              <c:strCache>
                <c:ptCount val="1"/>
                <c:pt idx="0">
                  <c:v>Vzdělání ZŠ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371573044183445E-2"/>
                  <c:y val="-6.8323852825097703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Val val="1"/>
          </c:dLbls>
          <c:val>
            <c:numRef>
              <c:f>List3!$B$2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ser>
          <c:idx val="2"/>
          <c:order val="2"/>
          <c:tx>
            <c:strRef>
              <c:f>List3!$A$3</c:f>
              <c:strCache>
                <c:ptCount val="1"/>
                <c:pt idx="0">
                  <c:v>Vzdělání SOU</c:v>
                </c:pt>
              </c:strCache>
            </c:strRef>
          </c:tx>
          <c:dLbls>
            <c:dLbl>
              <c:idx val="0"/>
              <c:layout>
                <c:manualLayout>
                  <c:x val="9.2592592592592778E-3"/>
                  <c:y val="-3.0386740331491708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Val val="1"/>
          </c:dLbls>
          <c:val>
            <c:numRef>
              <c:f>List3!$B$3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3"/>
          <c:order val="3"/>
          <c:tx>
            <c:strRef>
              <c:f>List3!$A$4</c:f>
              <c:strCache>
                <c:ptCount val="1"/>
                <c:pt idx="0">
                  <c:v>Nezaměstnaní do 1 roku</c:v>
                </c:pt>
              </c:strCache>
            </c:strRef>
          </c:tx>
          <c:dLbls>
            <c:dLbl>
              <c:idx val="0"/>
              <c:layout>
                <c:manualLayout>
                  <c:x val="2.3148026635559437E-2"/>
                  <c:y val="-4.419889502762431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Val val="1"/>
          </c:dLbls>
          <c:val>
            <c:numRef>
              <c:f>List3!$B$4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4"/>
          <c:order val="4"/>
          <c:tx>
            <c:strRef>
              <c:f>List3!$A$5</c:f>
              <c:strCache>
                <c:ptCount val="1"/>
                <c:pt idx="0">
                  <c:v>Nezaměstnaní od 1 do 3 let</c:v>
                </c:pt>
              </c:strCache>
            </c:strRef>
          </c:tx>
          <c:dLbls>
            <c:dLbl>
              <c:idx val="0"/>
              <c:layout>
                <c:manualLayout>
                  <c:x val="2.1604938271604982E-2"/>
                  <c:y val="-4.1436464088397823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Val val="1"/>
          </c:dLbls>
          <c:val>
            <c:numRef>
              <c:f>List3!$B$5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5"/>
          <c:order val="5"/>
          <c:tx>
            <c:strRef>
              <c:f>List3!$A$6</c:f>
              <c:strCache>
                <c:ptCount val="1"/>
                <c:pt idx="0">
                  <c:v>Nezaměstnaní nad 3 roky</c:v>
                </c:pt>
              </c:strCache>
            </c:strRef>
          </c:tx>
          <c:dLbls>
            <c:dLbl>
              <c:idx val="0"/>
              <c:layout>
                <c:manualLayout>
                  <c:x val="2.7777777777777832E-2"/>
                  <c:y val="-3.8674033149171276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Val val="1"/>
          </c:dLbls>
          <c:val>
            <c:numRef>
              <c:f>List3!$B$6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dLbls>
          <c:showVal val="1"/>
        </c:dLbls>
        <c:shape val="box"/>
        <c:axId val="66532480"/>
        <c:axId val="66534016"/>
        <c:axId val="0"/>
      </c:bar3DChart>
      <c:catAx>
        <c:axId val="6653248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66534016"/>
        <c:crosses val="autoZero"/>
        <c:auto val="1"/>
        <c:lblAlgn val="ctr"/>
        <c:lblOffset val="100"/>
        <c:tickLblSkip val="1"/>
        <c:tickMarkSkip val="1"/>
      </c:catAx>
      <c:valAx>
        <c:axId val="665340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66532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256396915143218"/>
          <c:y val="9.7911523435808154E-2"/>
          <c:w val="0.25642813745504039"/>
          <c:h val="0.8304011503512555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60" b="0" i="0" u="none" strike="noStrike" baseline="0">
              <a:solidFill>
                <a:srgbClr val="000000"/>
              </a:solidFill>
              <a:latin typeface="Arial Black" pitchFamily="34" charset="0"/>
              <a:ea typeface="Arial"/>
              <a:cs typeface="Arial"/>
            </a:defRPr>
          </a:pPr>
          <a:endParaRPr lang="cs-CZ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E87FE-9E53-48DE-8D09-CC0E51CD1DC2}" type="datetimeFigureOut">
              <a:rPr lang="cs-CZ" smtClean="0"/>
              <a:pPr/>
              <a:t>19.6.2013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D7AE4-0713-4109-B359-3E2F0033D4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354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VTP – volný trh práce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D7AE4-0713-4109-B359-3E2F0033D4F6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Fotečka</a:t>
            </a:r>
            <a:r>
              <a:rPr lang="cs-CZ" dirty="0" smtClean="0"/>
              <a:t> bude v pondělí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D7AE4-0713-4109-B359-3E2F0033D4F6}" type="slidenum">
              <a:rPr lang="cs-CZ" smtClean="0">
                <a:solidFill>
                  <a:prstClr val="black"/>
                </a:solidFill>
              </a:rPr>
              <a:pPr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Skupina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Volný tvar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Volný tvar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11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7320FC8-4C6A-4339-9C5D-42442FDACFF4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12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7BB3333-F0DB-472D-808B-B0E120EB4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4EB2-0C27-4557-84CB-73CE000DDE73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4A201-1F51-4D81-A40B-CE6279237E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62E03-B2E1-45C0-AB20-D335104CD74B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BBCF-1EE3-451D-A5CB-CFACB32446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31113-2AB1-4E08-9523-31D0AFAD7253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9CCFD-2482-4A99-BAEA-B12C547D51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79FF-CB8D-4A7D-94BE-9FEA701700ED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ACD2-2D8F-4250-BCEF-62F20ABC01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vojitá šipka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Dvojitá šipka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5EA2FA-0DD5-4744-97C2-8DC7A5655F06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5C2778-D43B-4413-BE20-90739C1681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A42508-969D-46A8-AD35-7935C7EC9DD7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DFE9DF-03EB-4E34-A9E1-ADB8149858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99BFD7-68FB-48AC-9B68-D3AFBD8B3842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919E86-5D93-4959-88DC-F67FE4976C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309C74-418A-4388-A9E7-E158E5DE6C98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0DDFE3-A945-42D4-91E8-F71681751C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7D13-CFBE-4E2F-AE6C-20681B52BD50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F7B60-E305-487B-909C-3479F24E7F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235611-2E3D-41AD-AA72-0E8F8CA14F0E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2D7A21-3F3D-4506-9701-48A05127CE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Volný tvar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vojitá šipka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vojitá šipka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495A087-AECC-458D-8928-E50D132CBCF0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12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1A3F258-08E0-43CB-BE32-E0EB40AFD5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33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AADB75B-9E3A-41DA-93CA-4B733E49AEB6}" type="datetimeFigureOut">
              <a:rPr lang="cs-CZ"/>
              <a:pPr>
                <a:defRPr/>
              </a:pPr>
              <a:t>19.6.2013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727D6D3-6355-4082-A728-E70CF38817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74" r:id="rId3"/>
    <p:sldLayoutId id="2147483675" r:id="rId4"/>
    <p:sldLayoutId id="2147483676" r:id="rId5"/>
    <p:sldLayoutId id="2147483677" r:id="rId6"/>
    <p:sldLayoutId id="2147483670" r:id="rId7"/>
    <p:sldLayoutId id="2147483678" r:id="rId8"/>
    <p:sldLayoutId id="2147483679" r:id="rId9"/>
    <p:sldLayoutId id="2147483669" r:id="rId10"/>
    <p:sldLayoutId id="2147483668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z/url?sa=i&amp;rct=j&amp;q=&amp;source=images&amp;cd=&amp;cad=rja&amp;docid=iPNtXE_y4uNJvM&amp;tbnid=8I7emJzF-4RIVM:&amp;ved=0CAUQjRw&amp;url=http://cz.123rf.com/photo_16614802_orange-kreslena-postavia-ka-s-mya-lenkou-bubliny-ba-la-pozada.html&amp;ei=9Y-5UaHTGsaxtAbxvoCwAw&amp;bvm=bv.47883778,d.Yms&amp;psig=AFQjCNEaxali1zQhAzhtLy8MEL3ABGXSyQ&amp;ust=137120175376374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7" descr="VIL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84263" y="1700808"/>
            <a:ext cx="3888001" cy="446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3934" y="980728"/>
            <a:ext cx="6959033" cy="122413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smtClean="0"/>
              <a:t>Pracovně poradenské centrum Cheb</a:t>
            </a:r>
            <a:endParaRPr lang="cs-CZ" dirty="0"/>
          </a:p>
        </p:txBody>
      </p:sp>
      <p:sp>
        <p:nvSpPr>
          <p:cNvPr id="13315" name="Rectangle 3"/>
          <p:cNvSpPr>
            <a:spLocks noGrp="1"/>
          </p:cNvSpPr>
          <p:nvPr>
            <p:ph type="subTitle" idx="4294967295"/>
          </p:nvPr>
        </p:nvSpPr>
        <p:spPr>
          <a:xfrm>
            <a:off x="1371600" y="4437112"/>
            <a:ext cx="6557986" cy="2420888"/>
          </a:xfrm>
        </p:spPr>
        <p:txBody>
          <a:bodyPr/>
          <a:lstStyle/>
          <a:p>
            <a:pPr marL="109538" indent="0" algn="ctr">
              <a:buFont typeface="Wingdings 3" pitchFamily="18" charset="2"/>
              <a:buNone/>
            </a:pPr>
            <a:endParaRPr lang="cs-CZ" dirty="0" smtClean="0">
              <a:latin typeface="Arial" charset="0"/>
            </a:endParaRPr>
          </a:p>
          <a:p>
            <a:pPr marL="109538" indent="0" algn="ctr">
              <a:buFont typeface="Wingdings 3" pitchFamily="18" charset="2"/>
              <a:buNone/>
            </a:pPr>
            <a:endParaRPr lang="cs-CZ" dirty="0" smtClean="0">
              <a:latin typeface="Arial" charset="0"/>
            </a:endParaRPr>
          </a:p>
          <a:p>
            <a:pPr marL="109538" indent="457200" algn="ctr">
              <a:spcBef>
                <a:spcPts val="0"/>
              </a:spcBef>
              <a:buNone/>
            </a:pPr>
            <a:endParaRPr lang="cs-CZ" sz="1200" b="1" dirty="0" smtClean="0">
              <a:latin typeface="Arial" charset="0"/>
            </a:endParaRPr>
          </a:p>
          <a:p>
            <a:pPr marL="109538" indent="457200" algn="ctr">
              <a:spcBef>
                <a:spcPts val="0"/>
              </a:spcBef>
              <a:buNone/>
            </a:pPr>
            <a:endParaRPr lang="cs-CZ" sz="1200" b="1" dirty="0" smtClean="0">
              <a:latin typeface="Arial" charset="0"/>
            </a:endParaRPr>
          </a:p>
          <a:p>
            <a:pPr marL="109538" indent="457200">
              <a:spcBef>
                <a:spcPts val="0"/>
              </a:spcBef>
              <a:buNone/>
            </a:pPr>
            <a:endParaRPr lang="cs-CZ" sz="1000" b="1" dirty="0" smtClean="0"/>
          </a:p>
          <a:p>
            <a:pPr marL="109538" indent="457200">
              <a:spcBef>
                <a:spcPts val="0"/>
              </a:spcBef>
              <a:buNone/>
            </a:pPr>
            <a:endParaRPr lang="cs-CZ" sz="1000" b="1" dirty="0" smtClean="0"/>
          </a:p>
          <a:p>
            <a:pPr marL="0" indent="457200">
              <a:spcBef>
                <a:spcPts val="0"/>
              </a:spcBef>
              <a:buNone/>
            </a:pPr>
            <a:endParaRPr lang="cs-CZ" sz="1000" b="1" dirty="0" smtClean="0"/>
          </a:p>
          <a:p>
            <a:pPr marL="0" indent="457200">
              <a:spcBef>
                <a:spcPts val="0"/>
              </a:spcBef>
              <a:buNone/>
            </a:pPr>
            <a:endParaRPr lang="cs-CZ" sz="1000" b="1" dirty="0" smtClean="0"/>
          </a:p>
          <a:p>
            <a:pPr marL="0" indent="457200">
              <a:spcBef>
                <a:spcPts val="0"/>
              </a:spcBef>
              <a:buNone/>
            </a:pPr>
            <a:r>
              <a:rPr lang="cs-CZ" sz="1000" b="1" dirty="0" smtClean="0"/>
              <a:t>Projekt je financován z prostředků Evropského sociálního fondu prostřednictvím Operačního   </a:t>
            </a:r>
          </a:p>
          <a:p>
            <a:pPr marL="0" indent="457200">
              <a:spcBef>
                <a:spcPts val="0"/>
              </a:spcBef>
              <a:buNone/>
            </a:pPr>
            <a:r>
              <a:rPr lang="cs-CZ" sz="1000" b="1" dirty="0" smtClean="0"/>
              <a:t>                   programu Lidské zdroje a zaměstnanost a státního rozpočtu ČR </a:t>
            </a:r>
          </a:p>
          <a:p>
            <a:pPr marL="109538" indent="0" algn="ctr">
              <a:buFont typeface="Wingdings 3" pitchFamily="18" charset="2"/>
              <a:buNone/>
            </a:pPr>
            <a:endParaRPr lang="en-GB" dirty="0" smtClean="0">
              <a:latin typeface="Arial" charset="0"/>
            </a:endParaRPr>
          </a:p>
        </p:txBody>
      </p:sp>
      <p:pic>
        <p:nvPicPr>
          <p:cNvPr id="1026" name="Picture 2" descr="C:\Users\Public\Documents\samatova\Loga\ESF_OPLZ_color_pl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57166"/>
            <a:ext cx="3786214" cy="49700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143240" y="5929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334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17 klientů využívá či využívalo nabídku úhrady jízdného ( max. v prvních šesti měsících dojíždění do zaměstnání či na rekvalifikaci) 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13 osob PPM                      2 osoby VTP  </a:t>
            </a:r>
          </a:p>
          <a:p>
            <a:pPr>
              <a:buNone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          3 osoby rekvalifikace</a:t>
            </a:r>
          </a:p>
          <a:p>
            <a:pPr>
              <a:buNone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lánovaná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částka cca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			 80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000,-  Kč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k  10.6. 2013 vyčerpáno			 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52 648,- 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č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Podpora klientů - jízdné</a:t>
            </a:r>
            <a:endParaRPr lang="cs-CZ" dirty="0"/>
          </a:p>
        </p:txBody>
      </p:sp>
      <p:sp>
        <p:nvSpPr>
          <p:cNvPr id="4" name="Šipka nahoru, doprava i doleva 3"/>
          <p:cNvSpPr/>
          <p:nvPr/>
        </p:nvSpPr>
        <p:spPr>
          <a:xfrm flipV="1">
            <a:off x="3059832" y="2852936"/>
            <a:ext cx="1714512" cy="93555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396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5496" y="1481138"/>
            <a:ext cx="8651304" cy="4525962"/>
          </a:xfrm>
        </p:spPr>
        <p:txBody>
          <a:bodyPr/>
          <a:lstStyle/>
          <a:p>
            <a:pPr algn="just"/>
            <a:r>
              <a:rPr lang="cs-CZ" b="1" dirty="0" smtClean="0">
                <a:solidFill>
                  <a:srgbClr val="FFC000"/>
                </a:solidFill>
              </a:rPr>
              <a:t>3 klienti využili či využívají nabídku hrazení ubytování v místě pracoviště</a:t>
            </a:r>
          </a:p>
          <a:p>
            <a:pPr algn="just"/>
            <a:r>
              <a:rPr lang="cs-CZ" b="1" dirty="0" smtClean="0">
                <a:solidFill>
                  <a:srgbClr val="FFC000"/>
                </a:solidFill>
              </a:rPr>
              <a:t>pokoje na ubytovně jsou jednolůžkové</a:t>
            </a:r>
          </a:p>
          <a:p>
            <a:pPr algn="just"/>
            <a:r>
              <a:rPr lang="cs-CZ" b="1" dirty="0" smtClean="0">
                <a:solidFill>
                  <a:srgbClr val="FFC000"/>
                </a:solidFill>
              </a:rPr>
              <a:t>čerpaná částka k 10.6.2013 je 68 000 </a:t>
            </a:r>
            <a:r>
              <a:rPr lang="cs-CZ" b="1" dirty="0" err="1" smtClean="0">
                <a:solidFill>
                  <a:srgbClr val="FFC000"/>
                </a:solidFill>
              </a:rPr>
              <a:t>kč</a:t>
            </a:r>
            <a:endParaRPr lang="cs-CZ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  </a:t>
            </a:r>
            <a:r>
              <a:rPr lang="cs-CZ" b="1" i="1" dirty="0" smtClean="0">
                <a:solidFill>
                  <a:srgbClr val="FFC000"/>
                </a:solidFill>
              </a:rPr>
              <a:t>Dvěma klientům již byla prodloužena smlouva o ubytování za zvýhodněných podmínek pokračující na náklady klienta.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klientů - ubytování</a:t>
            </a:r>
            <a:endParaRPr lang="cs-CZ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7" y="4797152"/>
            <a:ext cx="246888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797152"/>
            <a:ext cx="246888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845728"/>
            <a:ext cx="246888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6606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429000"/>
            <a:ext cx="3840000" cy="288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2357430"/>
            <a:ext cx="3840000" cy="28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23655"/>
            <a:ext cx="3840000" cy="28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5720" y="285728"/>
            <a:ext cx="3711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Andalus" pitchFamily="18" charset="-78"/>
                <a:cs typeface="Andalus" pitchFamily="18" charset="-78"/>
              </a:rPr>
              <a:t>Motivační kurzy </a:t>
            </a:r>
          </a:p>
          <a:p>
            <a:r>
              <a:rPr lang="cs-CZ" sz="3200" b="1" dirty="0" smtClean="0">
                <a:latin typeface="Andalus" pitchFamily="18" charset="-78"/>
                <a:cs typeface="Andalus" pitchFamily="18" charset="-78"/>
              </a:rPr>
              <a:t>v pronajatých prostorech</a:t>
            </a:r>
            <a:endParaRPr lang="cs-CZ" sz="32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6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57742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/>
            </a:r>
            <a:b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</a:br>
            <a:r>
              <a:rPr lang="cs-CZ" sz="36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>Motivační kurzy v novém</a:t>
            </a:r>
            <a: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/>
            </a:r>
            <a:b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</a:br>
            <a: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/>
            </a:r>
            <a:b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</a:br>
            <a:r>
              <a:rPr lang="cs-CZ" sz="28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>Vybavení výukové místnosti v celkové částce </a:t>
            </a:r>
            <a:r>
              <a:rPr lang="cs-CZ" sz="3600" dirty="0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>193 000 </a:t>
            </a:r>
            <a:r>
              <a:rPr lang="cs-CZ" sz="2800" dirty="0" err="1" smtClean="0">
                <a:solidFill>
                  <a:schemeClr val="tx1"/>
                </a:solidFill>
                <a:effectLst/>
                <a:latin typeface="Andalus" pitchFamily="18" charset="-78"/>
                <a:cs typeface="Andalus" pitchFamily="18" charset="-78"/>
              </a:rPr>
              <a:t>kč</a:t>
            </a:r>
            <a:endParaRPr lang="cs-CZ" sz="2800" dirty="0">
              <a:solidFill>
                <a:schemeClr val="tx1"/>
              </a:solidFill>
              <a:effectLst/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20688"/>
            <a:ext cx="3535317" cy="258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41" y="3645024"/>
            <a:ext cx="347472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75477"/>
            <a:ext cx="3546158" cy="265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85720" y="2143116"/>
            <a:ext cx="3322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9 PC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interaktivní projektor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multifunkční tiskárna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nábytek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Propagační materiály pro klienty </a:t>
            </a:r>
            <a:endParaRPr lang="cs-CZ" dirty="0"/>
          </a:p>
        </p:txBody>
      </p:sp>
      <p:pic>
        <p:nvPicPr>
          <p:cNvPr id="1026" name="Picture 2" descr="C:\Users\Pisecky\Desktop\PROPAGACE\Propagační materiály\DSC01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500438"/>
            <a:ext cx="3841778" cy="314327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14554"/>
            <a:ext cx="4724512" cy="323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5500694" y="1285861"/>
            <a:ext cx="26432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/>
              <a:t> taška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/>
              <a:t> kalkulačka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/>
              <a:t> </a:t>
            </a:r>
            <a:r>
              <a:rPr lang="cs-CZ" sz="1600" dirty="0" err="1" smtClean="0"/>
              <a:t>flash</a:t>
            </a:r>
            <a:r>
              <a:rPr lang="cs-CZ" sz="1600" dirty="0" smtClean="0"/>
              <a:t> disk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/>
              <a:t> propisovačka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/>
              <a:t> pastelky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/>
              <a:t> desky</a:t>
            </a:r>
          </a:p>
          <a:p>
            <a:endParaRPr lang="cs-CZ" sz="1600" dirty="0" smtClean="0"/>
          </a:p>
          <a:p>
            <a:pPr>
              <a:buFont typeface="Wingdings" pitchFamily="2" charset="2"/>
              <a:buChar char="§"/>
            </a:pPr>
            <a:endParaRPr lang="cs-CZ" sz="16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18" y="1071546"/>
            <a:ext cx="3384376" cy="253828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496" y="284698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286124"/>
            <a:ext cx="3384000" cy="253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1500174"/>
            <a:ext cx="3384000" cy="253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3857628"/>
            <a:ext cx="3384000" cy="253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71604" y="214290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 smtClean="0">
                <a:latin typeface="Modern No. 20" pitchFamily="18" charset="0"/>
                <a:cs typeface="Andalus" pitchFamily="18" charset="-78"/>
              </a:rPr>
              <a:t>Naši klienti v zaměstnání ve Velké </a:t>
            </a:r>
            <a:r>
              <a:rPr lang="cs-CZ" sz="2400" dirty="0" err="1" smtClean="0">
                <a:latin typeface="Modern No. 20" pitchFamily="18" charset="0"/>
                <a:cs typeface="Andalus" pitchFamily="18" charset="-78"/>
              </a:rPr>
              <a:t>Hleďsebi</a:t>
            </a:r>
            <a:endParaRPr lang="cs-CZ" sz="2400" dirty="0">
              <a:latin typeface="Modern No. 20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8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260648"/>
            <a:ext cx="2403144" cy="3204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2214554"/>
            <a:ext cx="3926400" cy="2944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960" y="3607029"/>
            <a:ext cx="3923928" cy="29429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1472" y="1000109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Modern No. 20" pitchFamily="18" charset="0"/>
              </a:rPr>
              <a:t>… a ještě jeden pohled na pracoviště</a:t>
            </a:r>
          </a:p>
          <a:p>
            <a:r>
              <a:rPr lang="cs-CZ" sz="2400" dirty="0" smtClean="0">
                <a:latin typeface="Modern No. 20" pitchFamily="18" charset="0"/>
              </a:rPr>
              <a:t>                         ve Františkových Lázních</a:t>
            </a:r>
            <a:endParaRPr lang="cs-CZ" sz="2400" dirty="0">
              <a:latin typeface="Modern No. 2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2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Klienti PPC</a:t>
            </a:r>
            <a:endParaRPr lang="cs-CZ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20511938"/>
              </p:ext>
            </p:extLst>
          </p:nvPr>
        </p:nvGraphicFramePr>
        <p:xfrm>
          <a:off x="457200" y="1481138"/>
          <a:ext cx="8229600" cy="437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cs-CZ" dirty="0" smtClean="0"/>
              <a:t>Aktivně zapojení klienti</a:t>
            </a:r>
            <a:endParaRPr lang="cs-CZ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>
            <p:ph idx="1"/>
          </p:nvPr>
        </p:nvGraphicFramePr>
        <p:xfrm>
          <a:off x="571472" y="1285860"/>
          <a:ext cx="8229600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mtClean="0"/>
              <a:t>35,8 </a:t>
            </a:r>
            <a:r>
              <a:rPr lang="cs-CZ" dirty="0" smtClean="0"/>
              <a:t>let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základní vzdělání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3,5 roku nezaměstnaný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děti  2,7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Vzorový profil klienta PPC</a:t>
            </a:r>
            <a:endParaRPr lang="cs-CZ" dirty="0"/>
          </a:p>
        </p:txBody>
      </p:sp>
      <p:pic>
        <p:nvPicPr>
          <p:cNvPr id="3074" name="Picture 2" descr="http://us.123rf.com/400wm/400/400/limbi007/limbi0071211/limbi007121100114/16614802-orange-kreslena-postavia-ka-s-mya-lenkou-bubliny-ba-la-pozad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500306"/>
            <a:ext cx="3810000" cy="3810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929454" y="2857497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Práce??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sah 1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688632"/>
          </a:xfrm>
        </p:spPr>
        <p:txBody>
          <a:bodyPr/>
          <a:lstStyle/>
          <a:p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Od září 2011 je realizován projekt Pracovně poradenské centrum Cheb, který je zaměřen na podporu pracovní a sociální integrace osob z jiného sociokulturního prostředí.</a:t>
            </a:r>
          </a:p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 Hlavním cílem projektu je umístit pomocí komplexního přístupu klienty programu pracovního poradenství na legální trh práce a udržet je na něm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 3" pitchFamily="18" charset="2"/>
              <a:buNone/>
            </a:pPr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Klíčové aktivity:    </a:t>
            </a:r>
            <a:r>
              <a:rPr lang="cs-CZ" sz="1800" i="1" dirty="0" smtClean="0"/>
              <a:t>Výběr a oslovení klientů</a:t>
            </a:r>
          </a:p>
          <a:p>
            <a:pPr>
              <a:buNone/>
            </a:pPr>
            <a:r>
              <a:rPr lang="cs-CZ" sz="1800" i="1" dirty="0"/>
              <a:t>	</a:t>
            </a:r>
            <a:r>
              <a:rPr lang="cs-CZ" sz="1800" i="1" dirty="0" smtClean="0"/>
              <a:t>			</a:t>
            </a:r>
            <a:r>
              <a:rPr lang="cs-CZ" sz="1800" i="1" dirty="0"/>
              <a:t>Motivační kurzy</a:t>
            </a:r>
          </a:p>
          <a:p>
            <a:pPr>
              <a:buNone/>
            </a:pPr>
            <a:r>
              <a:rPr lang="cs-CZ" sz="1800" i="1" dirty="0" smtClean="0"/>
              <a:t>				Konzultace </a:t>
            </a:r>
            <a:r>
              <a:rPr lang="cs-CZ" sz="1800" i="1" dirty="0"/>
              <a:t>psychologa</a:t>
            </a:r>
          </a:p>
          <a:p>
            <a:pPr>
              <a:buNone/>
            </a:pPr>
            <a:r>
              <a:rPr lang="cs-CZ" sz="1800" i="1" dirty="0" smtClean="0"/>
              <a:t>				Pracovní </a:t>
            </a:r>
            <a:r>
              <a:rPr lang="cs-CZ" sz="1800" i="1" dirty="0"/>
              <a:t>poradenství </a:t>
            </a:r>
            <a:r>
              <a:rPr lang="cs-CZ" sz="1800" i="1" dirty="0" smtClean="0"/>
              <a:t>						Poskytnutí rekvalifikací</a:t>
            </a:r>
          </a:p>
          <a:p>
            <a:pPr>
              <a:buFont typeface="Wingdings 3" pitchFamily="18" charset="2"/>
              <a:buNone/>
            </a:pPr>
            <a:r>
              <a:rPr lang="cs-CZ" sz="1800" i="1" dirty="0" smtClean="0"/>
              <a:t>				Spolupráce se zaměstnavateli</a:t>
            </a:r>
          </a:p>
          <a:p>
            <a:pPr>
              <a:buFont typeface="Wingdings 3" pitchFamily="18" charset="2"/>
              <a:buNone/>
            </a:pPr>
            <a:r>
              <a:rPr lang="cs-CZ" sz="1800" i="1" dirty="0" smtClean="0"/>
              <a:t>				Podpora klienta</a:t>
            </a:r>
          </a:p>
          <a:p>
            <a:pPr>
              <a:buFont typeface="Wingdings 3" pitchFamily="18" charset="2"/>
              <a:buNone/>
            </a:pPr>
            <a:endParaRPr lang="cs-CZ" dirty="0" smtClean="0"/>
          </a:p>
          <a:p>
            <a:pPr>
              <a:buFont typeface="Wingdings 3" pitchFamily="18" charset="2"/>
              <a:buNone/>
            </a:pP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ffectLst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 3" pitchFamily="18" charset="2"/>
              <a:buNone/>
            </a:pPr>
            <a:endParaRPr lang="cs-CZ" smtClean="0"/>
          </a:p>
          <a:p>
            <a:pPr algn="ctr">
              <a:buFont typeface="Wingdings 3" pitchFamily="18" charset="2"/>
              <a:buNone/>
            </a:pPr>
            <a:endParaRPr lang="cs-CZ" smtClean="0"/>
          </a:p>
          <a:p>
            <a:pPr algn="ctr">
              <a:buFont typeface="Wingdings 3" pitchFamily="18" charset="2"/>
              <a:buNone/>
            </a:pPr>
            <a:endParaRPr lang="cs-CZ" smtClean="0"/>
          </a:p>
          <a:p>
            <a:pPr algn="ctr">
              <a:buFont typeface="Wingdings 3" pitchFamily="18" charset="2"/>
              <a:buNone/>
            </a:pPr>
            <a:endParaRPr lang="cs-CZ" smtClean="0"/>
          </a:p>
          <a:p>
            <a:pPr algn="ctr">
              <a:buFont typeface="Wingdings 3" pitchFamily="18" charset="2"/>
              <a:buNone/>
            </a:pPr>
            <a:r>
              <a:rPr lang="cs-CZ" smtClean="0"/>
              <a:t>Děkuji za pozornost.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sah 1"/>
          <p:cNvSpPr>
            <a:spLocks noGrp="1"/>
          </p:cNvSpPr>
          <p:nvPr>
            <p:ph idx="1"/>
          </p:nvPr>
        </p:nvSpPr>
        <p:spPr>
          <a:xfrm>
            <a:off x="642938" y="1714500"/>
            <a:ext cx="8229600" cy="4525963"/>
          </a:xfrm>
        </p:spPr>
        <p:txBody>
          <a:bodyPr/>
          <a:lstStyle/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pracovní poradce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psycholog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manažer projektu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finanční manažer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koordinátor nabídky pracovních pozic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pracovní asistenti (6)</a:t>
            </a:r>
          </a:p>
          <a:p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lektoři (3)</a:t>
            </a:r>
          </a:p>
          <a:p>
            <a:pPr>
              <a:buFont typeface="Wingdings 3" pitchFamily="18" charset="2"/>
              <a:buNone/>
            </a:pPr>
            <a:endParaRPr lang="cs-CZ" dirty="0" smtClean="0"/>
          </a:p>
          <a:p>
            <a:pPr>
              <a:buFont typeface="Wingdings 3" pitchFamily="18" charset="2"/>
              <a:buNone/>
            </a:pP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5787" y="266700"/>
            <a:ext cx="8229601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Pracovní pozice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Celkové náklady – 5 752 016,-Kč</a:t>
            </a:r>
          </a:p>
          <a:p>
            <a:pPr algn="ctr">
              <a:buNone/>
            </a:pPr>
            <a:endParaRPr lang="cs-CZ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Zařízení a vybavení 	  		 	318 580,-Kč</a:t>
            </a:r>
          </a:p>
          <a:p>
            <a:pPr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Rekvalifikace 		  	 	200 000,-Kč</a:t>
            </a:r>
          </a:p>
          <a:p>
            <a:pPr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Mzdové příspěvky zaměstnavatelům  	2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430 000,-  Kč</a:t>
            </a:r>
          </a:p>
          <a:p>
            <a:pPr marL="365125" lvl="6" indent="-255588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navýšení o 270 000 			         	 2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700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000,- Kč</a:t>
            </a:r>
          </a:p>
          <a:p>
            <a:pPr marL="365125" lvl="6" indent="-255588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Křížové financování				62 500,- Kč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 marL="109537" indent="0"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Rozpočet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Klienti PPC</a:t>
            </a:r>
            <a:endParaRPr lang="cs-CZ" dirty="0"/>
          </a:p>
        </p:txBody>
      </p:sp>
      <p:graphicFrame>
        <p:nvGraphicFramePr>
          <p:cNvPr id="4" name="Chart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02789388"/>
              </p:ext>
            </p:extLst>
          </p:nvPr>
        </p:nvGraphicFramePr>
        <p:xfrm>
          <a:off x="539552" y="1268760"/>
          <a:ext cx="81867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Absolventi motivačních kurzů</a:t>
            </a:r>
            <a:br>
              <a:rPr lang="cs-CZ" dirty="0" smtClean="0"/>
            </a:br>
            <a:r>
              <a:rPr lang="cs-CZ" sz="1800" dirty="0" smtClean="0"/>
              <a:t>realizováno 9 motivačních kurzů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934930"/>
              </p:ext>
            </p:extLst>
          </p:nvPr>
        </p:nvGraphicFramePr>
        <p:xfrm>
          <a:off x="142844" y="1285860"/>
          <a:ext cx="4933212" cy="379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23295123"/>
              </p:ext>
            </p:extLst>
          </p:nvPr>
        </p:nvGraphicFramePr>
        <p:xfrm>
          <a:off x="4860032" y="2780928"/>
          <a:ext cx="4141124" cy="3862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1043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30 klientů nastoupilo na podpořené pracovní místo (PPM)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5 osob již zůstalo na své pozici po skončení PPM – zaměstnavatel prodloužil pracovní smlouvu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4 osoby ve Velké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Hleďsebi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mají potvrzený předpoklad</a:t>
            </a:r>
          </a:p>
          <a:p>
            <a:pPr marL="109537" indent="0">
              <a:spcBef>
                <a:spcPts val="1200"/>
              </a:spcBef>
              <a:buNone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o prodloužení pracovní smlouvy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5 osob ve Františkových Lázních totéž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4 osoby byly umístěny na trh práce bez finanční podpory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(4 osoby ze SSR pokračují  ve stejné profesi)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Podpora klientů - zaměstnání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z="2500" dirty="0" smtClean="0">
                <a:latin typeface="Times New Roman" pitchFamily="18" charset="0"/>
                <a:cs typeface="Times New Roman" pitchFamily="18" charset="0"/>
              </a:rPr>
              <a:t>Lázně Františkovy Lázně a.s.   - 9 klientů PPM</a:t>
            </a:r>
          </a:p>
          <a:p>
            <a:pPr>
              <a:buFont typeface="Wingdings" pitchFamily="2" charset="2"/>
              <a:buChar char="Ø"/>
            </a:pPr>
            <a:endParaRPr lang="cs-CZ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500" dirty="0" smtClean="0">
                <a:latin typeface="Times New Roman" pitchFamily="18" charset="0"/>
                <a:cs typeface="Times New Roman" pitchFamily="18" charset="0"/>
              </a:rPr>
              <a:t>Praní a čištění Velká </a:t>
            </a:r>
            <a:r>
              <a:rPr lang="cs-CZ" sz="2500" dirty="0" err="1" smtClean="0">
                <a:latin typeface="Times New Roman" pitchFamily="18" charset="0"/>
                <a:cs typeface="Times New Roman" pitchFamily="18" charset="0"/>
              </a:rPr>
              <a:t>Hleďsebe</a:t>
            </a:r>
            <a:r>
              <a:rPr lang="cs-CZ" sz="2500" dirty="0" smtClean="0">
                <a:latin typeface="Times New Roman" pitchFamily="18" charset="0"/>
                <a:cs typeface="Times New Roman" pitchFamily="18" charset="0"/>
              </a:rPr>
              <a:t> - 7 klientů PPM</a:t>
            </a:r>
          </a:p>
          <a:p>
            <a:pPr>
              <a:buFont typeface="Wingdings" pitchFamily="2" charset="2"/>
              <a:buChar char="Ø"/>
            </a:pPr>
            <a:endParaRPr lang="cs-CZ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500" dirty="0" smtClean="0">
                <a:latin typeface="Times New Roman" pitchFamily="18" charset="0"/>
                <a:cs typeface="Times New Roman" pitchFamily="18" charset="0"/>
              </a:rPr>
              <a:t>Hotel Luisa Františkovy Lázně  - 1 klient PPM</a:t>
            </a:r>
          </a:p>
          <a:p>
            <a:pPr>
              <a:buFont typeface="Wingdings" pitchFamily="2" charset="2"/>
              <a:buChar char="Ø"/>
            </a:pPr>
            <a:endParaRPr lang="cs-CZ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500" dirty="0" smtClean="0">
                <a:latin typeface="Times New Roman" pitchFamily="18" charset="0"/>
                <a:cs typeface="Times New Roman" pitchFamily="18" charset="0"/>
              </a:rPr>
              <a:t>Obec Pomezí                            - 1 klient PPM</a:t>
            </a:r>
          </a:p>
          <a:p>
            <a:pPr>
              <a:buNone/>
            </a:pPr>
            <a:endParaRPr lang="cs-CZ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500" dirty="0" smtClean="0">
                <a:latin typeface="Times New Roman" pitchFamily="18" charset="0"/>
                <a:cs typeface="Times New Roman" pitchFamily="18" charset="0"/>
              </a:rPr>
              <a:t>Středisko sociální rehabilitace -12 klientů PPM  - 4 nově vytvořená pracovní místa</a:t>
            </a:r>
          </a:p>
          <a:p>
            <a:pPr>
              <a:buFont typeface="Wingdings" pitchFamily="2" charset="2"/>
              <a:buChar char="Ø"/>
            </a:pPr>
            <a:endParaRPr lang="cs-CZ" sz="2500" dirty="0" smtClean="0"/>
          </a:p>
          <a:p>
            <a:pPr marL="109537" indent="0">
              <a:buNone/>
            </a:pP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Spolupracující subjekty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5 klientů získalo osvědčení o absolvování svářečského kurzu</a:t>
            </a:r>
          </a:p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na rekvalifikace bylo čerpáno 66 250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kč</a:t>
            </a: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Původní plán – 20 klientů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z nevyčerpaných rekvalifikací přesunuta část do příspěvku na mzdu pro PPM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Podpora klientů - rekvalifikace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5072066" y="3429000"/>
            <a:ext cx="57150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Vlastní 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FFFF00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lastní 2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FFFF00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Vlastní 2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FFFF00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Vlastní 2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FFFF00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Vlastní 2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FFFF00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1262</TotalTime>
  <Words>444</Words>
  <Application>Microsoft Office PowerPoint</Application>
  <PresentationFormat>Předvádění na obrazovce (4:3)</PresentationFormat>
  <Paragraphs>126</Paragraphs>
  <Slides>20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Shluk</vt:lpstr>
      <vt:lpstr>Pracovně poradenské centrum Cheb</vt:lpstr>
      <vt:lpstr>Snímek 2</vt:lpstr>
      <vt:lpstr>Pracovní pozice</vt:lpstr>
      <vt:lpstr>Rozpočet</vt:lpstr>
      <vt:lpstr>Klienti PPC</vt:lpstr>
      <vt:lpstr>Absolventi motivačních kurzů realizováno 9 motivačních kurzů </vt:lpstr>
      <vt:lpstr>Podpora klientů - zaměstnání</vt:lpstr>
      <vt:lpstr>Spolupracující subjekty</vt:lpstr>
      <vt:lpstr>Podpora klientů - rekvalifikace</vt:lpstr>
      <vt:lpstr>Podpora klientů - jízdné</vt:lpstr>
      <vt:lpstr>Podpora klientů - ubytování</vt:lpstr>
      <vt:lpstr>Snímek 12</vt:lpstr>
      <vt:lpstr> Motivační kurzy v novém  Vybavení výukové místnosti v celkové částce 193 000 kč</vt:lpstr>
      <vt:lpstr>Propagační materiály pro klienty </vt:lpstr>
      <vt:lpstr>Snímek 15</vt:lpstr>
      <vt:lpstr>Snímek 16</vt:lpstr>
      <vt:lpstr>Klienti PPC</vt:lpstr>
      <vt:lpstr>Aktivně zapojení klienti</vt:lpstr>
      <vt:lpstr>Vzorový profil klienta PPC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Pracovně poradenské centrum Cheb</dc:title>
  <dc:creator>votato</dc:creator>
  <cp:lastModifiedBy>Pisecky</cp:lastModifiedBy>
  <cp:revision>213</cp:revision>
  <dcterms:created xsi:type="dcterms:W3CDTF">2012-09-04T14:16:37Z</dcterms:created>
  <dcterms:modified xsi:type="dcterms:W3CDTF">2013-06-19T11:52:46Z</dcterms:modified>
</cp:coreProperties>
</file>